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embeddedFontLst>
    <p:embeddedFont>
      <p:font typeface="Century Gothic" panose="020B050202020202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irjfFyYNBG5sNntC35Cbhoqt17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29472-C663-4237-8B50-07E846DF0566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D2829077-7A09-45BA-B130-3DD3FDC078A3}">
      <dgm:prSet phldrT="[Texte]"/>
      <dgm:spPr/>
      <dgm:t>
        <a:bodyPr/>
        <a:lstStyle/>
        <a:p>
          <a:r>
            <a:rPr lang="fr-FR" dirty="0"/>
            <a:t>Importation des fichiers</a:t>
          </a:r>
        </a:p>
      </dgm:t>
    </dgm:pt>
    <dgm:pt modelId="{B6CF05DA-5C57-4A70-A691-1629A68ABECB}" type="parTrans" cxnId="{AEC0B71D-91F1-4494-AC8F-8F486C314DCC}">
      <dgm:prSet/>
      <dgm:spPr/>
      <dgm:t>
        <a:bodyPr/>
        <a:lstStyle/>
        <a:p>
          <a:endParaRPr lang="fr-FR"/>
        </a:p>
      </dgm:t>
    </dgm:pt>
    <dgm:pt modelId="{521F71D7-8E3C-43EC-B7FC-C09080F92309}" type="sibTrans" cxnId="{AEC0B71D-91F1-4494-AC8F-8F486C314DCC}">
      <dgm:prSet/>
      <dgm:spPr/>
      <dgm:t>
        <a:bodyPr/>
        <a:lstStyle/>
        <a:p>
          <a:endParaRPr lang="fr-FR"/>
        </a:p>
      </dgm:t>
    </dgm:pt>
    <dgm:pt modelId="{F35F8624-23AE-4B93-9620-C4F389E6904B}">
      <dgm:prSet phldrT="[Texte]"/>
      <dgm:spPr/>
      <dgm:t>
        <a:bodyPr/>
        <a:lstStyle/>
        <a:p>
          <a:r>
            <a:rPr lang="fr-FR" dirty="0"/>
            <a:t>Préparation des données</a:t>
          </a:r>
        </a:p>
      </dgm:t>
    </dgm:pt>
    <dgm:pt modelId="{C37A045E-86C9-4065-B8C3-022C0CB41EF3}" type="parTrans" cxnId="{32DD9F12-D5C7-4BBB-A31B-496EA15BFE0A}">
      <dgm:prSet/>
      <dgm:spPr/>
      <dgm:t>
        <a:bodyPr/>
        <a:lstStyle/>
        <a:p>
          <a:endParaRPr lang="fr-FR"/>
        </a:p>
      </dgm:t>
    </dgm:pt>
    <dgm:pt modelId="{646C9BE8-4931-4465-BA86-6911464754F9}" type="sibTrans" cxnId="{32DD9F12-D5C7-4BBB-A31B-496EA15BFE0A}">
      <dgm:prSet/>
      <dgm:spPr/>
      <dgm:t>
        <a:bodyPr/>
        <a:lstStyle/>
        <a:p>
          <a:endParaRPr lang="fr-FR"/>
        </a:p>
      </dgm:t>
    </dgm:pt>
    <dgm:pt modelId="{72857689-8B98-47BD-9ACE-83C824A68B17}">
      <dgm:prSet phldrT="[Texte]"/>
      <dgm:spPr/>
      <dgm:t>
        <a:bodyPr/>
        <a:lstStyle/>
        <a:p>
          <a:r>
            <a:rPr lang="fr-FR" dirty="0"/>
            <a:t>Visualisation des données</a:t>
          </a:r>
        </a:p>
      </dgm:t>
    </dgm:pt>
    <dgm:pt modelId="{F5F578A4-83BB-4571-AC1D-6344C7F416E2}" type="parTrans" cxnId="{7383D758-9E26-424D-AD12-B96B8B56234F}">
      <dgm:prSet/>
      <dgm:spPr/>
      <dgm:t>
        <a:bodyPr/>
        <a:lstStyle/>
        <a:p>
          <a:endParaRPr lang="fr-FR"/>
        </a:p>
      </dgm:t>
    </dgm:pt>
    <dgm:pt modelId="{83626877-B688-4956-8FE7-48EA7275618D}" type="sibTrans" cxnId="{7383D758-9E26-424D-AD12-B96B8B56234F}">
      <dgm:prSet/>
      <dgm:spPr/>
      <dgm:t>
        <a:bodyPr/>
        <a:lstStyle/>
        <a:p>
          <a:endParaRPr lang="fr-FR"/>
        </a:p>
      </dgm:t>
    </dgm:pt>
    <dgm:pt modelId="{C902FEC4-0328-47E7-89B0-0F440270FC78}">
      <dgm:prSet phldrT="[Texte]"/>
      <dgm:spPr/>
      <dgm:t>
        <a:bodyPr/>
        <a:lstStyle/>
        <a:p>
          <a:r>
            <a:rPr lang="fr-FR" dirty="0"/>
            <a:t>Analyse des résultats</a:t>
          </a:r>
        </a:p>
      </dgm:t>
    </dgm:pt>
    <dgm:pt modelId="{3910652E-DAB7-41C4-8BAE-891FF23BDE36}" type="sibTrans" cxnId="{52A95514-587F-448F-9ED2-806F0A0985D1}">
      <dgm:prSet/>
      <dgm:spPr/>
      <dgm:t>
        <a:bodyPr/>
        <a:lstStyle/>
        <a:p>
          <a:endParaRPr lang="fr-FR"/>
        </a:p>
      </dgm:t>
    </dgm:pt>
    <dgm:pt modelId="{DF79787C-8C76-430B-9053-EDDA7298B0F0}" type="parTrans" cxnId="{52A95514-587F-448F-9ED2-806F0A0985D1}">
      <dgm:prSet/>
      <dgm:spPr/>
      <dgm:t>
        <a:bodyPr/>
        <a:lstStyle/>
        <a:p>
          <a:endParaRPr lang="fr-FR"/>
        </a:p>
      </dgm:t>
    </dgm:pt>
    <dgm:pt modelId="{2047447A-5230-4F33-ACDF-0E2E3F20B5E3}">
      <dgm:prSet phldrT="[Texte]"/>
      <dgm:spPr/>
      <dgm:t>
        <a:bodyPr/>
        <a:lstStyle/>
        <a:p>
          <a:r>
            <a:rPr lang="fr-FR" dirty="0"/>
            <a:t>Conclusion</a:t>
          </a:r>
        </a:p>
      </dgm:t>
    </dgm:pt>
    <dgm:pt modelId="{263AA2FB-8BA3-4844-9748-9A1D00A66D9C}" type="sibTrans" cxnId="{13457048-E2C9-4DA8-BD5C-079BA9FE485D}">
      <dgm:prSet/>
      <dgm:spPr/>
      <dgm:t>
        <a:bodyPr/>
        <a:lstStyle/>
        <a:p>
          <a:endParaRPr lang="fr-FR"/>
        </a:p>
      </dgm:t>
    </dgm:pt>
    <dgm:pt modelId="{ADDB2A87-7DB2-4AFE-A111-94657AB6B0E5}" type="parTrans" cxnId="{13457048-E2C9-4DA8-BD5C-079BA9FE485D}">
      <dgm:prSet/>
      <dgm:spPr/>
      <dgm:t>
        <a:bodyPr/>
        <a:lstStyle/>
        <a:p>
          <a:endParaRPr lang="fr-FR"/>
        </a:p>
      </dgm:t>
    </dgm:pt>
    <dgm:pt modelId="{5ED06196-FD31-43A6-AE98-5B2311E041FB}" type="pres">
      <dgm:prSet presAssocID="{0DD29472-C663-4237-8B50-07E846DF0566}" presName="diagram" presStyleCnt="0">
        <dgm:presLayoutVars>
          <dgm:dir/>
          <dgm:resizeHandles val="exact"/>
        </dgm:presLayoutVars>
      </dgm:prSet>
      <dgm:spPr/>
    </dgm:pt>
    <dgm:pt modelId="{1EEC13D1-3971-484A-92AB-FF187A810CC2}" type="pres">
      <dgm:prSet presAssocID="{D2829077-7A09-45BA-B130-3DD3FDC078A3}" presName="node" presStyleLbl="node1" presStyleIdx="0" presStyleCnt="5">
        <dgm:presLayoutVars>
          <dgm:bulletEnabled val="1"/>
        </dgm:presLayoutVars>
      </dgm:prSet>
      <dgm:spPr/>
    </dgm:pt>
    <dgm:pt modelId="{C47100DE-62BF-4D24-AB41-2B1BFEA0C0CC}" type="pres">
      <dgm:prSet presAssocID="{521F71D7-8E3C-43EC-B7FC-C09080F92309}" presName="sibTrans" presStyleLbl="sibTrans2D1" presStyleIdx="0" presStyleCnt="4"/>
      <dgm:spPr/>
    </dgm:pt>
    <dgm:pt modelId="{C57A2587-D677-4A94-AB8B-78C90643F072}" type="pres">
      <dgm:prSet presAssocID="{521F71D7-8E3C-43EC-B7FC-C09080F92309}" presName="connectorText" presStyleLbl="sibTrans2D1" presStyleIdx="0" presStyleCnt="4"/>
      <dgm:spPr/>
    </dgm:pt>
    <dgm:pt modelId="{8116C0B0-49B7-42DA-9EB8-30433A1E84F2}" type="pres">
      <dgm:prSet presAssocID="{F35F8624-23AE-4B93-9620-C4F389E6904B}" presName="node" presStyleLbl="node1" presStyleIdx="1" presStyleCnt="5">
        <dgm:presLayoutVars>
          <dgm:bulletEnabled val="1"/>
        </dgm:presLayoutVars>
      </dgm:prSet>
      <dgm:spPr/>
    </dgm:pt>
    <dgm:pt modelId="{4A87DC61-26EB-415C-964C-24C4439B3A2B}" type="pres">
      <dgm:prSet presAssocID="{646C9BE8-4931-4465-BA86-6911464754F9}" presName="sibTrans" presStyleLbl="sibTrans2D1" presStyleIdx="1" presStyleCnt="4"/>
      <dgm:spPr/>
    </dgm:pt>
    <dgm:pt modelId="{FCD1C183-8047-4EB1-BD93-3A91662ECB53}" type="pres">
      <dgm:prSet presAssocID="{646C9BE8-4931-4465-BA86-6911464754F9}" presName="connectorText" presStyleLbl="sibTrans2D1" presStyleIdx="1" presStyleCnt="4"/>
      <dgm:spPr/>
    </dgm:pt>
    <dgm:pt modelId="{56FB2A3B-FF80-4573-8A05-1A02DA792C3B}" type="pres">
      <dgm:prSet presAssocID="{C902FEC4-0328-47E7-89B0-0F440270FC78}" presName="node" presStyleLbl="node1" presStyleIdx="2" presStyleCnt="5">
        <dgm:presLayoutVars>
          <dgm:bulletEnabled val="1"/>
        </dgm:presLayoutVars>
      </dgm:prSet>
      <dgm:spPr/>
    </dgm:pt>
    <dgm:pt modelId="{38FAEBC4-59C9-444B-8235-A4CFDADCC07B}" type="pres">
      <dgm:prSet presAssocID="{3910652E-DAB7-41C4-8BAE-891FF23BDE36}" presName="sibTrans" presStyleLbl="sibTrans2D1" presStyleIdx="2" presStyleCnt="4"/>
      <dgm:spPr/>
    </dgm:pt>
    <dgm:pt modelId="{ADFF7155-C93A-43E6-B817-E9BA7843891A}" type="pres">
      <dgm:prSet presAssocID="{3910652E-DAB7-41C4-8BAE-891FF23BDE36}" presName="connectorText" presStyleLbl="sibTrans2D1" presStyleIdx="2" presStyleCnt="4"/>
      <dgm:spPr/>
    </dgm:pt>
    <dgm:pt modelId="{475C9A6E-14C7-4D73-94EC-57D3D60E93A7}" type="pres">
      <dgm:prSet presAssocID="{72857689-8B98-47BD-9ACE-83C824A68B17}" presName="node" presStyleLbl="node1" presStyleIdx="3" presStyleCnt="5">
        <dgm:presLayoutVars>
          <dgm:bulletEnabled val="1"/>
        </dgm:presLayoutVars>
      </dgm:prSet>
      <dgm:spPr/>
    </dgm:pt>
    <dgm:pt modelId="{D4CD77A9-DEE9-46CA-B066-FDC7F590BD90}" type="pres">
      <dgm:prSet presAssocID="{83626877-B688-4956-8FE7-48EA7275618D}" presName="sibTrans" presStyleLbl="sibTrans2D1" presStyleIdx="3" presStyleCnt="4"/>
      <dgm:spPr/>
    </dgm:pt>
    <dgm:pt modelId="{91068DF6-2AF5-427D-B0EE-383748121B31}" type="pres">
      <dgm:prSet presAssocID="{83626877-B688-4956-8FE7-48EA7275618D}" presName="connectorText" presStyleLbl="sibTrans2D1" presStyleIdx="3" presStyleCnt="4"/>
      <dgm:spPr/>
    </dgm:pt>
    <dgm:pt modelId="{4D705FA5-1AA3-467E-ABFD-72F217933603}" type="pres">
      <dgm:prSet presAssocID="{2047447A-5230-4F33-ACDF-0E2E3F20B5E3}" presName="node" presStyleLbl="node1" presStyleIdx="4" presStyleCnt="5">
        <dgm:presLayoutVars>
          <dgm:bulletEnabled val="1"/>
        </dgm:presLayoutVars>
      </dgm:prSet>
      <dgm:spPr/>
    </dgm:pt>
  </dgm:ptLst>
  <dgm:cxnLst>
    <dgm:cxn modelId="{555E5C0B-9190-4493-A347-BC31F7E7700B}" type="presOf" srcId="{0DD29472-C663-4237-8B50-07E846DF0566}" destId="{5ED06196-FD31-43A6-AE98-5B2311E041FB}" srcOrd="0" destOrd="0" presId="urn:microsoft.com/office/officeart/2005/8/layout/process5"/>
    <dgm:cxn modelId="{32DD9F12-D5C7-4BBB-A31B-496EA15BFE0A}" srcId="{0DD29472-C663-4237-8B50-07E846DF0566}" destId="{F35F8624-23AE-4B93-9620-C4F389E6904B}" srcOrd="1" destOrd="0" parTransId="{C37A045E-86C9-4065-B8C3-022C0CB41EF3}" sibTransId="{646C9BE8-4931-4465-BA86-6911464754F9}"/>
    <dgm:cxn modelId="{52A95514-587F-448F-9ED2-806F0A0985D1}" srcId="{0DD29472-C663-4237-8B50-07E846DF0566}" destId="{C902FEC4-0328-47E7-89B0-0F440270FC78}" srcOrd="2" destOrd="0" parTransId="{DF79787C-8C76-430B-9053-EDDA7298B0F0}" sibTransId="{3910652E-DAB7-41C4-8BAE-891FF23BDE36}"/>
    <dgm:cxn modelId="{AEC0B71D-91F1-4494-AC8F-8F486C314DCC}" srcId="{0DD29472-C663-4237-8B50-07E846DF0566}" destId="{D2829077-7A09-45BA-B130-3DD3FDC078A3}" srcOrd="0" destOrd="0" parTransId="{B6CF05DA-5C57-4A70-A691-1629A68ABECB}" sibTransId="{521F71D7-8E3C-43EC-B7FC-C09080F92309}"/>
    <dgm:cxn modelId="{DDD1433D-EF3D-4875-9C2D-4BFDE193858C}" type="presOf" srcId="{72857689-8B98-47BD-9ACE-83C824A68B17}" destId="{475C9A6E-14C7-4D73-94EC-57D3D60E93A7}" srcOrd="0" destOrd="0" presId="urn:microsoft.com/office/officeart/2005/8/layout/process5"/>
    <dgm:cxn modelId="{AF575F5C-523A-40D9-8ADF-ADDBD36991A5}" type="presOf" srcId="{83626877-B688-4956-8FE7-48EA7275618D}" destId="{D4CD77A9-DEE9-46CA-B066-FDC7F590BD90}" srcOrd="0" destOrd="0" presId="urn:microsoft.com/office/officeart/2005/8/layout/process5"/>
    <dgm:cxn modelId="{13457048-E2C9-4DA8-BD5C-079BA9FE485D}" srcId="{0DD29472-C663-4237-8B50-07E846DF0566}" destId="{2047447A-5230-4F33-ACDF-0E2E3F20B5E3}" srcOrd="4" destOrd="0" parTransId="{ADDB2A87-7DB2-4AFE-A111-94657AB6B0E5}" sibTransId="{263AA2FB-8BA3-4844-9748-9A1D00A66D9C}"/>
    <dgm:cxn modelId="{AA5E8D6E-DB67-4D90-90C9-D317ED52F422}" type="presOf" srcId="{C902FEC4-0328-47E7-89B0-0F440270FC78}" destId="{56FB2A3B-FF80-4573-8A05-1A02DA792C3B}" srcOrd="0" destOrd="0" presId="urn:microsoft.com/office/officeart/2005/8/layout/process5"/>
    <dgm:cxn modelId="{DA821D52-437B-4E74-9382-C98F28CC91B2}" type="presOf" srcId="{D2829077-7A09-45BA-B130-3DD3FDC078A3}" destId="{1EEC13D1-3971-484A-92AB-FF187A810CC2}" srcOrd="0" destOrd="0" presId="urn:microsoft.com/office/officeart/2005/8/layout/process5"/>
    <dgm:cxn modelId="{B0BCBE54-D91E-48B7-955F-832E791350CC}" type="presOf" srcId="{F35F8624-23AE-4B93-9620-C4F389E6904B}" destId="{8116C0B0-49B7-42DA-9EB8-30433A1E84F2}" srcOrd="0" destOrd="0" presId="urn:microsoft.com/office/officeart/2005/8/layout/process5"/>
    <dgm:cxn modelId="{50E4EE76-53EF-4677-AA99-1513A971FBCA}" type="presOf" srcId="{521F71D7-8E3C-43EC-B7FC-C09080F92309}" destId="{C57A2587-D677-4A94-AB8B-78C90643F072}" srcOrd="1" destOrd="0" presId="urn:microsoft.com/office/officeart/2005/8/layout/process5"/>
    <dgm:cxn modelId="{7383D758-9E26-424D-AD12-B96B8B56234F}" srcId="{0DD29472-C663-4237-8B50-07E846DF0566}" destId="{72857689-8B98-47BD-9ACE-83C824A68B17}" srcOrd="3" destOrd="0" parTransId="{F5F578A4-83BB-4571-AC1D-6344C7F416E2}" sibTransId="{83626877-B688-4956-8FE7-48EA7275618D}"/>
    <dgm:cxn modelId="{B6691F7F-E606-4BB9-8EDE-3095948D3A47}" type="presOf" srcId="{646C9BE8-4931-4465-BA86-6911464754F9}" destId="{4A87DC61-26EB-415C-964C-24C4439B3A2B}" srcOrd="0" destOrd="0" presId="urn:microsoft.com/office/officeart/2005/8/layout/process5"/>
    <dgm:cxn modelId="{31298F80-AAAA-446B-9A94-EAFC81EE622E}" type="presOf" srcId="{3910652E-DAB7-41C4-8BAE-891FF23BDE36}" destId="{38FAEBC4-59C9-444B-8235-A4CFDADCC07B}" srcOrd="0" destOrd="0" presId="urn:microsoft.com/office/officeart/2005/8/layout/process5"/>
    <dgm:cxn modelId="{E02851CB-4101-4C00-A222-F2181B898ABB}" type="presOf" srcId="{2047447A-5230-4F33-ACDF-0E2E3F20B5E3}" destId="{4D705FA5-1AA3-467E-ABFD-72F217933603}" srcOrd="0" destOrd="0" presId="urn:microsoft.com/office/officeart/2005/8/layout/process5"/>
    <dgm:cxn modelId="{864E4CE5-8E73-46DC-BA09-35935C8A6DBC}" type="presOf" srcId="{83626877-B688-4956-8FE7-48EA7275618D}" destId="{91068DF6-2AF5-427D-B0EE-383748121B31}" srcOrd="1" destOrd="0" presId="urn:microsoft.com/office/officeart/2005/8/layout/process5"/>
    <dgm:cxn modelId="{50D6CAEA-7541-46E3-B51A-7827B90FEDF3}" type="presOf" srcId="{3910652E-DAB7-41C4-8BAE-891FF23BDE36}" destId="{ADFF7155-C93A-43E6-B817-E9BA7843891A}" srcOrd="1" destOrd="0" presId="urn:microsoft.com/office/officeart/2005/8/layout/process5"/>
    <dgm:cxn modelId="{D92FE7F7-B7B8-487E-8B14-6F1DE98C105D}" type="presOf" srcId="{646C9BE8-4931-4465-BA86-6911464754F9}" destId="{FCD1C183-8047-4EB1-BD93-3A91662ECB53}" srcOrd="1" destOrd="0" presId="urn:microsoft.com/office/officeart/2005/8/layout/process5"/>
    <dgm:cxn modelId="{90C389FA-6F92-4EB5-A9F4-FB81EE9FBC29}" type="presOf" srcId="{521F71D7-8E3C-43EC-B7FC-C09080F92309}" destId="{C47100DE-62BF-4D24-AB41-2B1BFEA0C0CC}" srcOrd="0" destOrd="0" presId="urn:microsoft.com/office/officeart/2005/8/layout/process5"/>
    <dgm:cxn modelId="{867D6ECE-17A3-4D1F-8DC1-BA6689C31E77}" type="presParOf" srcId="{5ED06196-FD31-43A6-AE98-5B2311E041FB}" destId="{1EEC13D1-3971-484A-92AB-FF187A810CC2}" srcOrd="0" destOrd="0" presId="urn:microsoft.com/office/officeart/2005/8/layout/process5"/>
    <dgm:cxn modelId="{5E808316-879F-4975-A9B4-268A6D633906}" type="presParOf" srcId="{5ED06196-FD31-43A6-AE98-5B2311E041FB}" destId="{C47100DE-62BF-4D24-AB41-2B1BFEA0C0CC}" srcOrd="1" destOrd="0" presId="urn:microsoft.com/office/officeart/2005/8/layout/process5"/>
    <dgm:cxn modelId="{E06A194D-BC8A-4D70-96BB-ED114779435D}" type="presParOf" srcId="{C47100DE-62BF-4D24-AB41-2B1BFEA0C0CC}" destId="{C57A2587-D677-4A94-AB8B-78C90643F072}" srcOrd="0" destOrd="0" presId="urn:microsoft.com/office/officeart/2005/8/layout/process5"/>
    <dgm:cxn modelId="{19EFEDEB-DA1A-4A25-8EA3-3227B66C4145}" type="presParOf" srcId="{5ED06196-FD31-43A6-AE98-5B2311E041FB}" destId="{8116C0B0-49B7-42DA-9EB8-30433A1E84F2}" srcOrd="2" destOrd="0" presId="urn:microsoft.com/office/officeart/2005/8/layout/process5"/>
    <dgm:cxn modelId="{74101BC3-FF3B-4357-9B87-99A62595E1E7}" type="presParOf" srcId="{5ED06196-FD31-43A6-AE98-5B2311E041FB}" destId="{4A87DC61-26EB-415C-964C-24C4439B3A2B}" srcOrd="3" destOrd="0" presId="urn:microsoft.com/office/officeart/2005/8/layout/process5"/>
    <dgm:cxn modelId="{9AE55ECD-B2D5-4037-AAF3-4BC2147DBA8B}" type="presParOf" srcId="{4A87DC61-26EB-415C-964C-24C4439B3A2B}" destId="{FCD1C183-8047-4EB1-BD93-3A91662ECB53}" srcOrd="0" destOrd="0" presId="urn:microsoft.com/office/officeart/2005/8/layout/process5"/>
    <dgm:cxn modelId="{790CE6DB-1D52-44E5-BC7E-627AE99234E8}" type="presParOf" srcId="{5ED06196-FD31-43A6-AE98-5B2311E041FB}" destId="{56FB2A3B-FF80-4573-8A05-1A02DA792C3B}" srcOrd="4" destOrd="0" presId="urn:microsoft.com/office/officeart/2005/8/layout/process5"/>
    <dgm:cxn modelId="{96FD4A7C-B0D7-4107-8861-3960BF47F138}" type="presParOf" srcId="{5ED06196-FD31-43A6-AE98-5B2311E041FB}" destId="{38FAEBC4-59C9-444B-8235-A4CFDADCC07B}" srcOrd="5" destOrd="0" presId="urn:microsoft.com/office/officeart/2005/8/layout/process5"/>
    <dgm:cxn modelId="{87CC5BAF-A289-43E1-9FB9-F6FC91AE4FC7}" type="presParOf" srcId="{38FAEBC4-59C9-444B-8235-A4CFDADCC07B}" destId="{ADFF7155-C93A-43E6-B817-E9BA7843891A}" srcOrd="0" destOrd="0" presId="urn:microsoft.com/office/officeart/2005/8/layout/process5"/>
    <dgm:cxn modelId="{E23FCA6E-165F-476D-90DB-D8BDFCF3E8E9}" type="presParOf" srcId="{5ED06196-FD31-43A6-AE98-5B2311E041FB}" destId="{475C9A6E-14C7-4D73-94EC-57D3D60E93A7}" srcOrd="6" destOrd="0" presId="urn:microsoft.com/office/officeart/2005/8/layout/process5"/>
    <dgm:cxn modelId="{BA4B065F-20F6-4E6F-AF1A-3C661F717A6E}" type="presParOf" srcId="{5ED06196-FD31-43A6-AE98-5B2311E041FB}" destId="{D4CD77A9-DEE9-46CA-B066-FDC7F590BD90}" srcOrd="7" destOrd="0" presId="urn:microsoft.com/office/officeart/2005/8/layout/process5"/>
    <dgm:cxn modelId="{B32DDEE6-19DF-4C32-88AB-60093E7E4123}" type="presParOf" srcId="{D4CD77A9-DEE9-46CA-B066-FDC7F590BD90}" destId="{91068DF6-2AF5-427D-B0EE-383748121B31}" srcOrd="0" destOrd="0" presId="urn:microsoft.com/office/officeart/2005/8/layout/process5"/>
    <dgm:cxn modelId="{E351BE4D-6808-48CF-93E0-2469A800DA4C}" type="presParOf" srcId="{5ED06196-FD31-43A6-AE98-5B2311E041FB}" destId="{4D705FA5-1AA3-467E-ABFD-72F217933603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EC13D1-3971-484A-92AB-FF187A810CC2}">
      <dsp:nvSpPr>
        <dsp:cNvPr id="0" name=""/>
        <dsp:cNvSpPr/>
      </dsp:nvSpPr>
      <dsp:spPr>
        <a:xfrm>
          <a:off x="7143" y="1001183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Importation des fichiers</a:t>
          </a:r>
        </a:p>
      </dsp:txBody>
      <dsp:txXfrm>
        <a:off x="44665" y="1038705"/>
        <a:ext cx="2060143" cy="1206068"/>
      </dsp:txXfrm>
    </dsp:sp>
    <dsp:sp modelId="{C47100DE-62BF-4D24-AB41-2B1BFEA0C0CC}">
      <dsp:nvSpPr>
        <dsp:cNvPr id="0" name=""/>
        <dsp:cNvSpPr/>
      </dsp:nvSpPr>
      <dsp:spPr>
        <a:xfrm>
          <a:off x="2330227" y="1376976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000" kern="1200"/>
        </a:p>
      </dsp:txBody>
      <dsp:txXfrm>
        <a:off x="2330227" y="1482881"/>
        <a:ext cx="316861" cy="317716"/>
      </dsp:txXfrm>
    </dsp:sp>
    <dsp:sp modelId="{8116C0B0-49B7-42DA-9EB8-30433A1E84F2}">
      <dsp:nvSpPr>
        <dsp:cNvPr id="0" name=""/>
        <dsp:cNvSpPr/>
      </dsp:nvSpPr>
      <dsp:spPr>
        <a:xfrm>
          <a:off x="2996406" y="1001183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Préparation des données</a:t>
          </a:r>
        </a:p>
      </dsp:txBody>
      <dsp:txXfrm>
        <a:off x="3033928" y="1038705"/>
        <a:ext cx="2060143" cy="1206068"/>
      </dsp:txXfrm>
    </dsp:sp>
    <dsp:sp modelId="{4A87DC61-26EB-415C-964C-24C4439B3A2B}">
      <dsp:nvSpPr>
        <dsp:cNvPr id="0" name=""/>
        <dsp:cNvSpPr/>
      </dsp:nvSpPr>
      <dsp:spPr>
        <a:xfrm>
          <a:off x="5319490" y="1376976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000" kern="1200"/>
        </a:p>
      </dsp:txBody>
      <dsp:txXfrm>
        <a:off x="5319490" y="1482881"/>
        <a:ext cx="316861" cy="317716"/>
      </dsp:txXfrm>
    </dsp:sp>
    <dsp:sp modelId="{56FB2A3B-FF80-4573-8A05-1A02DA792C3B}">
      <dsp:nvSpPr>
        <dsp:cNvPr id="0" name=""/>
        <dsp:cNvSpPr/>
      </dsp:nvSpPr>
      <dsp:spPr>
        <a:xfrm>
          <a:off x="5985668" y="1001183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Analyse des résultats</a:t>
          </a:r>
        </a:p>
      </dsp:txBody>
      <dsp:txXfrm>
        <a:off x="6023190" y="1038705"/>
        <a:ext cx="2060143" cy="1206068"/>
      </dsp:txXfrm>
    </dsp:sp>
    <dsp:sp modelId="{38FAEBC4-59C9-444B-8235-A4CFDADCC07B}">
      <dsp:nvSpPr>
        <dsp:cNvPr id="0" name=""/>
        <dsp:cNvSpPr/>
      </dsp:nvSpPr>
      <dsp:spPr>
        <a:xfrm rot="5400000">
          <a:off x="6826932" y="2431759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000" kern="1200"/>
        </a:p>
      </dsp:txBody>
      <dsp:txXfrm rot="-5400000">
        <a:off x="6894404" y="2470192"/>
        <a:ext cx="317716" cy="316861"/>
      </dsp:txXfrm>
    </dsp:sp>
    <dsp:sp modelId="{475C9A6E-14C7-4D73-94EC-57D3D60E93A7}">
      <dsp:nvSpPr>
        <dsp:cNvPr id="0" name=""/>
        <dsp:cNvSpPr/>
      </dsp:nvSpPr>
      <dsp:spPr>
        <a:xfrm>
          <a:off x="5985668" y="3136371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Visualisation des données</a:t>
          </a:r>
        </a:p>
      </dsp:txBody>
      <dsp:txXfrm>
        <a:off x="6023190" y="3173893"/>
        <a:ext cx="2060143" cy="1206068"/>
      </dsp:txXfrm>
    </dsp:sp>
    <dsp:sp modelId="{D4CD77A9-DEE9-46CA-B066-FDC7F590BD90}">
      <dsp:nvSpPr>
        <dsp:cNvPr id="0" name=""/>
        <dsp:cNvSpPr/>
      </dsp:nvSpPr>
      <dsp:spPr>
        <a:xfrm rot="10800000">
          <a:off x="5345112" y="3512163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000" kern="1200"/>
        </a:p>
      </dsp:txBody>
      <dsp:txXfrm rot="10800000">
        <a:off x="5480910" y="3618068"/>
        <a:ext cx="316861" cy="317716"/>
      </dsp:txXfrm>
    </dsp:sp>
    <dsp:sp modelId="{4D705FA5-1AA3-467E-ABFD-72F217933603}">
      <dsp:nvSpPr>
        <dsp:cNvPr id="0" name=""/>
        <dsp:cNvSpPr/>
      </dsp:nvSpPr>
      <dsp:spPr>
        <a:xfrm>
          <a:off x="2996406" y="3136370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Conclusion</a:t>
          </a:r>
        </a:p>
      </dsp:txBody>
      <dsp:txXfrm>
        <a:off x="3033928" y="3173892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" name="Google Shape;11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6" name="Google Shape;18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233f607d4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g2233f607d4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0" name="Google Shape;2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" name="Google Shape;2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4" name="Google Shape;21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1" name="Google Shape;22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8" name="Google Shape;22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8" name="Google Shape;1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" name="Google Shape;1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" name="Google Shape;15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" name="Google Shape;15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2" name="Google Shape;17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9" name="Google Shape;17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/>
          <p:nvPr/>
        </p:nvSpPr>
        <p:spPr>
          <a:xfrm>
            <a:off x="0" y="-3175"/>
            <a:ext cx="12192000" cy="5203825"/>
          </a:xfrm>
          <a:custGeom>
            <a:avLst/>
            <a:gdLst/>
            <a:ahLst/>
            <a:cxnLst/>
            <a:rect l="l" t="t" r="r" b="b"/>
            <a:pathLst>
              <a:path w="5760" h="3278" extrusionOk="0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" name="Google Shape;17;p17"/>
          <p:cNvSpPr txBox="1"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5400"/>
              <a:buFont typeface="Century Gothic"/>
              <a:buNone/>
              <a:defRPr sz="5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7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panoramique avec légende">
  <p:cSld name="Image panoramique avec légende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6"/>
          <p:cNvSpPr txBox="1"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Century Gothic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6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4800600"/>
          </a:xfrm>
          <a:prstGeom prst="rect">
            <a:avLst/>
          </a:prstGeom>
          <a:noFill/>
          <a:ln w="952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>
              <a:srgbClr val="000000">
                <a:alpha val="40000"/>
              </a:srgbClr>
            </a:outerShdw>
          </a:effectLst>
        </p:spPr>
      </p:sp>
      <p:sp>
        <p:nvSpPr>
          <p:cNvPr id="82" name="Google Shape;82;p26"/>
          <p:cNvSpPr txBox="1">
            <a:spLocks noGrp="1"/>
          </p:cNvSpPr>
          <p:nvPr>
            <p:ph type="body" idx="1"/>
          </p:nvPr>
        </p:nvSpPr>
        <p:spPr>
          <a:xfrm>
            <a:off x="810000" y="5367338"/>
            <a:ext cx="10561418" cy="49371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3" name="Google Shape;83;p26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6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tion avec légende">
  <p:cSld name="Citation avec légende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7"/>
          <p:cNvSpPr/>
          <p:nvPr/>
        </p:nvSpPr>
        <p:spPr>
          <a:xfrm>
            <a:off x="631697" y="1081456"/>
            <a:ext cx="6332416" cy="3239188"/>
          </a:xfrm>
          <a:custGeom>
            <a:avLst/>
            <a:gdLst/>
            <a:ahLst/>
            <a:cxnLst/>
            <a:rect l="l" t="t" r="r" b="b"/>
            <a:pathLst>
              <a:path w="3384" h="2308" extrusionOk="0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27"/>
          <p:cNvSpPr txBox="1"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200"/>
              <a:buFont typeface="Century Gothic"/>
              <a:buNone/>
              <a:defRPr sz="42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7"/>
          <p:cNvSpPr txBox="1"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body" idx="2"/>
          </p:nvPr>
        </p:nvSpPr>
        <p:spPr>
          <a:xfrm>
            <a:off x="7574642" y="1081456"/>
            <a:ext cx="3810001" cy="407546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entury Gothic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91" name="Google Shape;91;p27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7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7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rte de nom">
  <p:cSld name="Carte de nom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8"/>
          <p:cNvSpPr/>
          <p:nvPr/>
        </p:nvSpPr>
        <p:spPr>
          <a:xfrm>
            <a:off x="1140884" y="2286585"/>
            <a:ext cx="4895115" cy="2503972"/>
          </a:xfrm>
          <a:custGeom>
            <a:avLst/>
            <a:gdLst/>
            <a:ahLst/>
            <a:cxnLst/>
            <a:rect l="l" t="t" r="r" b="b"/>
            <a:pathLst>
              <a:path w="3384" h="2308" extrusionOk="0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8"/>
          <p:cNvSpPr txBox="1"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8"/>
          <p:cNvSpPr txBox="1">
            <a:spLocks noGrp="1"/>
          </p:cNvSpPr>
          <p:nvPr>
            <p:ph type="body" idx="1"/>
          </p:nvPr>
        </p:nvSpPr>
        <p:spPr>
          <a:xfrm>
            <a:off x="6156000" y="2286000"/>
            <a:ext cx="4880300" cy="229552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entury Gothic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98" name="Google Shape;98;p28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8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texte vertical" type="vertTx">
  <p:cSld name="VERTICAL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9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29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body" idx="1"/>
          </p:nvPr>
        </p:nvSpPr>
        <p:spPr>
          <a:xfrm rot="5400000">
            <a:off x="4254444" y="-1260043"/>
            <a:ext cx="3674397" cy="1056328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9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vertical et texte" type="vertTitleAndTx">
  <p:cSld name="VERTICAL_TITLE_AND_VERTICAL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0"/>
          <p:cNvSpPr/>
          <p:nvPr/>
        </p:nvSpPr>
        <p:spPr>
          <a:xfrm>
            <a:off x="7669651" y="446089"/>
            <a:ext cx="4522349" cy="5414962"/>
          </a:xfrm>
          <a:custGeom>
            <a:avLst/>
            <a:gdLst/>
            <a:ahLst/>
            <a:cxnLst/>
            <a:rect l="l" t="t" r="r" b="b"/>
            <a:pathLst>
              <a:path w="2879" h="4320" extrusionOk="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30"/>
          <p:cNvSpPr txBox="1">
            <a:spLocks noGrp="1"/>
          </p:cNvSpPr>
          <p:nvPr>
            <p:ph type="title"/>
          </p:nvPr>
        </p:nvSpPr>
        <p:spPr>
          <a:xfrm rot="5400000">
            <a:off x="6863536" y="1906175"/>
            <a:ext cx="5134798" cy="249479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30"/>
          <p:cNvSpPr txBox="1">
            <a:spLocks noGrp="1"/>
          </p:cNvSpPr>
          <p:nvPr>
            <p:ph type="body" idx="1"/>
          </p:nvPr>
        </p:nvSpPr>
        <p:spPr>
          <a:xfrm rot="5400000">
            <a:off x="1408290" y="-152200"/>
            <a:ext cx="5414962" cy="661154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112" name="Google Shape;112;p30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0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30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8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" name="Google Shape;24;p18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8"/>
          <p:cNvSpPr txBox="1">
            <a:spLocks noGrp="1"/>
          </p:cNvSpPr>
          <p:nvPr>
            <p:ph type="body" idx="1"/>
          </p:nvPr>
        </p:nvSpPr>
        <p:spPr>
          <a:xfrm>
            <a:off x="818712" y="2222287"/>
            <a:ext cx="10554574" cy="36365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8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-tête de section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/>
          <p:nvPr/>
        </p:nvSpPr>
        <p:spPr>
          <a:xfrm>
            <a:off x="0" y="1"/>
            <a:ext cx="12192000" cy="5203825"/>
          </a:xfrm>
          <a:custGeom>
            <a:avLst/>
            <a:gdLst/>
            <a:ahLst/>
            <a:cxnLst/>
            <a:rect l="l" t="t" r="r" b="b"/>
            <a:pathLst>
              <a:path w="5760" h="3278" extrusionOk="0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" name="Google Shape;31;p19"/>
          <p:cNvSpPr txBox="1"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800"/>
              <a:buFont typeface="Century Gothic"/>
              <a:buNone/>
              <a:defRPr sz="48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19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9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ux contenus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20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1"/>
          </p:nvPr>
        </p:nvSpPr>
        <p:spPr>
          <a:xfrm>
            <a:off x="818712" y="2222287"/>
            <a:ext cx="5185873" cy="363876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body" idx="2"/>
          </p:nvPr>
        </p:nvSpPr>
        <p:spPr>
          <a:xfrm>
            <a:off x="6187415" y="2222287"/>
            <a:ext cx="5194583" cy="363876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1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" name="Google Shape;46;p21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 b="0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body" idx="2"/>
          </p:nvPr>
        </p:nvSpPr>
        <p:spPr>
          <a:xfrm>
            <a:off x="814729" y="2751138"/>
            <a:ext cx="5189856" cy="310991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body" idx="3"/>
          </p:nvPr>
        </p:nvSpPr>
        <p:spPr>
          <a:xfrm>
            <a:off x="6187415" y="2174875"/>
            <a:ext cx="5194583" cy="57626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 b="0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4"/>
          </p:nvPr>
        </p:nvSpPr>
        <p:spPr>
          <a:xfrm>
            <a:off x="6187415" y="2751138"/>
            <a:ext cx="5194583" cy="310991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uniquement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2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3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4"/>
          <p:cNvSpPr/>
          <p:nvPr/>
        </p:nvSpPr>
        <p:spPr>
          <a:xfrm>
            <a:off x="1073151" y="446087"/>
            <a:ext cx="3547533" cy="1814651"/>
          </a:xfrm>
          <a:custGeom>
            <a:avLst/>
            <a:gdLst/>
            <a:ahLst/>
            <a:cxnLst/>
            <a:rect l="l" t="t" r="r" b="b"/>
            <a:pathLst>
              <a:path w="3384" h="2308" extrusionOk="0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4"/>
          <p:cNvSpPr txBox="1"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entury Gothic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body" idx="1"/>
          </p:nvPr>
        </p:nvSpPr>
        <p:spPr>
          <a:xfrm>
            <a:off x="4855633" y="446088"/>
            <a:ext cx="6252633" cy="541496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?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?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68" name="Google Shape;68;p24"/>
          <p:cNvSpPr txBox="1">
            <a:spLocks noGrp="1"/>
          </p:cNvSpPr>
          <p:nvPr>
            <p:ph type="body" idx="2"/>
          </p:nvPr>
        </p:nvSpPr>
        <p:spPr>
          <a:xfrm>
            <a:off x="1073151" y="2260738"/>
            <a:ext cx="3547533" cy="36003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4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Century Gothic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5"/>
          <p:cNvSpPr>
            <a:spLocks noGrp="1"/>
          </p:cNvSpPr>
          <p:nvPr>
            <p:ph type="pic" idx="2"/>
          </p:nvPr>
        </p:nvSpPr>
        <p:spPr>
          <a:xfrm>
            <a:off x="6098117" y="0"/>
            <a:ext cx="6093883" cy="6858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>
              <a:srgbClr val="000000">
                <a:alpha val="40000"/>
              </a:srgbClr>
            </a:outerShdw>
          </a:effectLst>
        </p:spPr>
      </p:sp>
      <p:sp>
        <p:nvSpPr>
          <p:cNvPr id="75" name="Google Shape;75;p25"/>
          <p:cNvSpPr txBox="1">
            <a:spLocks noGrp="1"/>
          </p:cNvSpPr>
          <p:nvPr>
            <p:ph type="body" idx="1"/>
          </p:nvPr>
        </p:nvSpPr>
        <p:spPr>
          <a:xfrm>
            <a:off x="814728" y="2344684"/>
            <a:ext cx="4852988" cy="351636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dt" idx="10"/>
          </p:nvPr>
        </p:nvSpPr>
        <p:spPr>
          <a:xfrm>
            <a:off x="3885810" y="6041362"/>
            <a:ext cx="97687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ftr" idx="11"/>
          </p:nvPr>
        </p:nvSpPr>
        <p:spPr>
          <a:xfrm>
            <a:off x="590396" y="6041362"/>
            <a:ext cx="32954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sldNum" idx="12"/>
          </p:nvPr>
        </p:nvSpPr>
        <p:spPr>
          <a:xfrm>
            <a:off x="4862689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 sz="4000" b="1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🞆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🞆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10" Type="http://schemas.openxmlformats.org/officeDocument/2006/relationships/image" Target="../media/image32.svg"/><Relationship Id="rId4" Type="http://schemas.openxmlformats.org/officeDocument/2006/relationships/image" Target="../media/image26.svg"/><Relationship Id="rId9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1" name="Google Shape;121;p1"/>
          <p:cNvSpPr/>
          <p:nvPr/>
        </p:nvSpPr>
        <p:spPr>
          <a:xfrm rot="-5400000">
            <a:off x="-650724" y="650724"/>
            <a:ext cx="6858000" cy="5556552"/>
          </a:xfrm>
          <a:custGeom>
            <a:avLst/>
            <a:gdLst/>
            <a:ahLst/>
            <a:cxnLst/>
            <a:rect l="l" t="t" r="r" b="b"/>
            <a:pathLst>
              <a:path w="6858000" h="5556552" extrusionOk="0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"/>
          <p:cNvSpPr txBox="1">
            <a:spLocks noGrp="1"/>
          </p:cNvSpPr>
          <p:nvPr>
            <p:ph type="subTitle" idx="1"/>
          </p:nvPr>
        </p:nvSpPr>
        <p:spPr>
          <a:xfrm>
            <a:off x="643466" y="2281574"/>
            <a:ext cx="3994015" cy="229485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sz="2800" dirty="0"/>
              <a:t>Julien </a:t>
            </a:r>
            <a:r>
              <a:rPr lang="fr-FR" sz="2800" dirty="0" err="1"/>
              <a:t>Laole</a:t>
            </a:r>
            <a:endParaRPr sz="2800" dirty="0"/>
          </a:p>
          <a:p>
            <a:pPr marL="0" lvl="0" indent="0" algn="ctr" rtl="0">
              <a:lnSpc>
                <a:spcPct val="100000"/>
              </a:lnSpc>
              <a:spcBef>
                <a:spcPts val="1160"/>
              </a:spcBef>
              <a:spcAft>
                <a:spcPts val="0"/>
              </a:spcAft>
              <a:buSzPts val="2800"/>
              <a:buNone/>
            </a:pPr>
            <a:r>
              <a:rPr lang="fr-FR" sz="2800" dirty="0"/>
              <a:t>FAO</a:t>
            </a:r>
            <a:endParaRPr dirty="0"/>
          </a:p>
        </p:txBody>
      </p:sp>
      <p:sp>
        <p:nvSpPr>
          <p:cNvPr id="123" name="Google Shape;123;p1"/>
          <p:cNvSpPr txBox="1">
            <a:spLocks noGrp="1"/>
          </p:cNvSpPr>
          <p:nvPr>
            <p:ph type="ctrTitle"/>
          </p:nvPr>
        </p:nvSpPr>
        <p:spPr>
          <a:xfrm>
            <a:off x="5803899" y="122751"/>
            <a:ext cx="5452533" cy="3306249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00"/>
              <a:buFont typeface="Century Gothic"/>
              <a:buNone/>
            </a:pPr>
            <a:r>
              <a:rPr lang="fr-FR" sz="4400" dirty="0"/>
              <a:t>Étude sur l’alimentation dans le monde</a:t>
            </a:r>
            <a:endParaRPr dirty="0"/>
          </a:p>
        </p:txBody>
      </p:sp>
      <p:pic>
        <p:nvPicPr>
          <p:cNvPr id="124" name="Google Shape;124;p1"/>
          <p:cNvPicPr preferRelativeResize="0"/>
          <p:nvPr/>
        </p:nvPicPr>
        <p:blipFill>
          <a:blip r:embed="rId3"/>
          <a:srcRect/>
          <a:stretch/>
        </p:blipFill>
        <p:spPr>
          <a:xfrm>
            <a:off x="5680225" y="3003907"/>
            <a:ext cx="6388101" cy="37313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7) Liste des 10 pays qui ont le plus bénéficié de l’aide alimentaire entre 2013 et 2016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121FB9C-903B-DD9B-58FD-0293CE625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374" y="2101864"/>
            <a:ext cx="7715250" cy="46005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33f607d43_0_0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8) Évolution de l’aide alimentaire pour les 5 pays qui en ont le plus bénéficié entre 2013 et 2016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A0ECD98-D685-B053-CBFE-4B6277ABF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119" y="2111895"/>
            <a:ext cx="7715250" cy="45529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1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9) Liste des 10 pays qui ont la plus forte disponibilité alimentaire par habitant</a:t>
            </a:r>
            <a:endParaRPr sz="32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90EDF9E-8A79-4DC5-98BE-910CB2560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895" y="2149199"/>
            <a:ext cx="7256207" cy="450180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9) Liste des 10 pays qui ont la plus faible disponibilité alimentaire par habitant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FD3A312-B590-E570-0048-ADDBF50DE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982" y="2374492"/>
            <a:ext cx="8010035" cy="421330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3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10) Étude sur le manioc en Thaïlande</a:t>
            </a:r>
            <a:endParaRPr dirty="0"/>
          </a:p>
        </p:txBody>
      </p:sp>
      <p:pic>
        <p:nvPicPr>
          <p:cNvPr id="7" name="Graphique 6" descr="Avocat contour">
            <a:extLst>
              <a:ext uri="{FF2B5EF4-FFF2-40B4-BE49-F238E27FC236}">
                <a16:creationId xmlns:a16="http://schemas.microsoft.com/office/drawing/2014/main" id="{654E1908-3402-9883-7071-622A543D1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83277" y="2423942"/>
            <a:ext cx="914400" cy="914400"/>
          </a:xfrm>
          <a:prstGeom prst="rect">
            <a:avLst/>
          </a:prstGeom>
        </p:spPr>
      </p:pic>
      <p:pic>
        <p:nvPicPr>
          <p:cNvPr id="9" name="Graphique 8" descr="Fermer contour">
            <a:extLst>
              <a:ext uri="{FF2B5EF4-FFF2-40B4-BE49-F238E27FC236}">
                <a16:creationId xmlns:a16="http://schemas.microsoft.com/office/drawing/2014/main" id="{4D7B5F10-EBCE-4627-F5DF-3D434B4BE0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27177" y="2426190"/>
            <a:ext cx="970500" cy="970500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3ECBAC00-2B2C-620A-78C3-7DD6AEB4BFB6}"/>
              </a:ext>
            </a:extLst>
          </p:cNvPr>
          <p:cNvSpPr txBox="1"/>
          <p:nvPr/>
        </p:nvSpPr>
        <p:spPr>
          <a:xfrm>
            <a:off x="3480619" y="2730666"/>
            <a:ext cx="8421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Part de la population en état de sous-nutrition : </a:t>
            </a:r>
            <a:r>
              <a:rPr lang="fr-FR" sz="1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8,96%</a:t>
            </a:r>
          </a:p>
        </p:txBody>
      </p:sp>
      <p:pic>
        <p:nvPicPr>
          <p:cNvPr id="16" name="Graphique 15" descr="Avion contour">
            <a:extLst>
              <a:ext uri="{FF2B5EF4-FFF2-40B4-BE49-F238E27FC236}">
                <a16:creationId xmlns:a16="http://schemas.microsoft.com/office/drawing/2014/main" id="{132D652D-F099-4D1A-04BC-2B071DA68C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083277" y="3632896"/>
            <a:ext cx="914400" cy="91440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6E289844-AC4D-BF4B-C3D3-42B872BBA574}"/>
              </a:ext>
            </a:extLst>
          </p:cNvPr>
          <p:cNvSpPr txBox="1"/>
          <p:nvPr/>
        </p:nvSpPr>
        <p:spPr>
          <a:xfrm>
            <a:off x="3480619" y="3962521"/>
            <a:ext cx="7742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Proportion de l’exportation du Manioc : </a:t>
            </a:r>
            <a:r>
              <a:rPr lang="fr-FR" sz="1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83,41%</a:t>
            </a:r>
          </a:p>
          <a:p>
            <a:endParaRPr lang="fr-FR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AC15ED1A-3EE9-04CA-2A42-7DE3A71A9C11}"/>
              </a:ext>
            </a:extLst>
          </p:cNvPr>
          <p:cNvSpPr txBox="1"/>
          <p:nvPr/>
        </p:nvSpPr>
        <p:spPr>
          <a:xfrm>
            <a:off x="3480619" y="5269202"/>
            <a:ext cx="774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Le manioc est le </a:t>
            </a:r>
            <a:r>
              <a:rPr lang="fr-FR" sz="1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deuxième</a:t>
            </a:r>
            <a:r>
              <a:rPr lang="fr-FR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produit le plus produit en Thaïlande.</a:t>
            </a:r>
          </a:p>
        </p:txBody>
      </p:sp>
      <p:pic>
        <p:nvPicPr>
          <p:cNvPr id="26" name="Graphique 25" descr="Podium contour">
            <a:extLst>
              <a:ext uri="{FF2B5EF4-FFF2-40B4-BE49-F238E27FC236}">
                <a16:creationId xmlns:a16="http://schemas.microsoft.com/office/drawing/2014/main" id="{716FC0A9-D9D9-B83A-3026-A91A8F7013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27177" y="4968618"/>
            <a:ext cx="970500" cy="970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4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sz="3200" dirty="0"/>
              <a:t>11) Analyses complémentaires</a:t>
            </a:r>
            <a:endParaRPr sz="32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0628C5-C4F5-698B-4C21-60FCD07B2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1483" y="2172187"/>
            <a:ext cx="5905500" cy="423862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4E85045D-94AC-8DCD-7EAB-E45C72B61E04}"/>
              </a:ext>
            </a:extLst>
          </p:cNvPr>
          <p:cNvSpPr txBox="1"/>
          <p:nvPr/>
        </p:nvSpPr>
        <p:spPr>
          <a:xfrm>
            <a:off x="989351" y="3429000"/>
            <a:ext cx="3597639" cy="1667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fr-FR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Disparités significatives dans l’accès à l’alimentation dans le monde.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5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dirty="0"/>
              <a:t>Conclusion</a:t>
            </a:r>
            <a:endParaRPr dirty="0"/>
          </a:p>
        </p:txBody>
      </p:sp>
      <p:pic>
        <p:nvPicPr>
          <p:cNvPr id="3" name="Graphique 2" descr="Pomme contour">
            <a:extLst>
              <a:ext uri="{FF2B5EF4-FFF2-40B4-BE49-F238E27FC236}">
                <a16:creationId xmlns:a16="http://schemas.microsoft.com/office/drawing/2014/main" id="{8AB57948-97CB-4163-562D-98C52D643C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1884" y="2514600"/>
            <a:ext cx="914400" cy="9144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B9789DA-11E0-69E3-4902-5CF5D1EBB634}"/>
              </a:ext>
            </a:extLst>
          </p:cNvPr>
          <p:cNvSpPr txBox="1"/>
          <p:nvPr/>
        </p:nvSpPr>
        <p:spPr>
          <a:xfrm>
            <a:off x="464574" y="3782112"/>
            <a:ext cx="210901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Disponibilité </a:t>
            </a:r>
            <a:b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théorique VS réalité</a:t>
            </a:r>
          </a:p>
          <a:p>
            <a:pPr algn="ctr"/>
            <a:endParaRPr lang="fr-FR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Théoriquement suffisante, mais </a:t>
            </a:r>
            <a:r>
              <a:rPr lang="fr-FR" sz="1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7,5% de la population est en sous-nutrition</a:t>
            </a:r>
            <a:endParaRPr lang="fr-FR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9B8A87B-E118-4885-125C-77729B818DCC}"/>
              </a:ext>
            </a:extLst>
          </p:cNvPr>
          <p:cNvSpPr txBox="1"/>
          <p:nvPr/>
        </p:nvSpPr>
        <p:spPr>
          <a:xfrm>
            <a:off x="3338132" y="3782112"/>
            <a:ext cx="210901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Disparités entre les pays</a:t>
            </a:r>
            <a:b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endParaRPr lang="fr-FR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Certains pays sont largement au-dessus des besoins, d'autres seulement à </a:t>
            </a:r>
            <a:r>
              <a:rPr lang="fr-FR" sz="1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80 %</a:t>
            </a:r>
            <a: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38FC44C-60DF-100B-DC99-52A360D62D90}"/>
              </a:ext>
            </a:extLst>
          </p:cNvPr>
          <p:cNvSpPr txBox="1"/>
          <p:nvPr/>
        </p:nvSpPr>
        <p:spPr>
          <a:xfrm>
            <a:off x="6163758" y="3812693"/>
            <a:ext cx="23302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Problème d'Utilisation des Ressources</a:t>
            </a:r>
          </a:p>
          <a:p>
            <a:endParaRPr lang="fr-FR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45,9% des céréales utilisées pour l’alimentation animale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DBAD2AB-3D04-9928-E119-80BA2C2B217C}"/>
              </a:ext>
            </a:extLst>
          </p:cNvPr>
          <p:cNvSpPr txBox="1"/>
          <p:nvPr/>
        </p:nvSpPr>
        <p:spPr>
          <a:xfrm>
            <a:off x="9148915" y="3782112"/>
            <a:ext cx="216309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Réorientation de nos ressources alimentaires</a:t>
            </a:r>
          </a:p>
          <a:p>
            <a:pPr algn="ctr"/>
            <a:endParaRPr lang="fr-FR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Favoriser une alimentation plus végétale et durable.</a:t>
            </a:r>
          </a:p>
          <a:p>
            <a:endParaRPr lang="fr-FR" dirty="0"/>
          </a:p>
          <a:p>
            <a:r>
              <a:rPr lang="fr-FR" dirty="0"/>
              <a:t> </a:t>
            </a:r>
          </a:p>
        </p:txBody>
      </p:sp>
      <p:pic>
        <p:nvPicPr>
          <p:cNvPr id="12" name="Graphique 11" descr="Amérique du Nord avec un remplissage uni">
            <a:extLst>
              <a:ext uri="{FF2B5EF4-FFF2-40B4-BE49-F238E27FC236}">
                <a16:creationId xmlns:a16="http://schemas.microsoft.com/office/drawing/2014/main" id="{5A0BF4BD-BD18-06BC-0395-D9E10C81B1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72762" y="2488790"/>
            <a:ext cx="1039761" cy="1039761"/>
          </a:xfrm>
          <a:prstGeom prst="rect">
            <a:avLst/>
          </a:prstGeom>
        </p:spPr>
      </p:pic>
      <p:pic>
        <p:nvPicPr>
          <p:cNvPr id="14" name="Graphique 13" descr="Cultures contour">
            <a:extLst>
              <a:ext uri="{FF2B5EF4-FFF2-40B4-BE49-F238E27FC236}">
                <a16:creationId xmlns:a16="http://schemas.microsoft.com/office/drawing/2014/main" id="{11626182-712D-0101-2D51-482B30E49D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09001" y="2488789"/>
            <a:ext cx="1039761" cy="1039761"/>
          </a:xfrm>
          <a:prstGeom prst="rect">
            <a:avLst/>
          </a:prstGeom>
        </p:spPr>
      </p:pic>
      <p:pic>
        <p:nvPicPr>
          <p:cNvPr id="16" name="Graphique 15" descr="Couverts de table  contour">
            <a:extLst>
              <a:ext uri="{FF2B5EF4-FFF2-40B4-BE49-F238E27FC236}">
                <a16:creationId xmlns:a16="http://schemas.microsoft.com/office/drawing/2014/main" id="{84B533B2-B7A0-4716-7816-2688119C97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745239" y="2583911"/>
            <a:ext cx="970450" cy="9704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sz="3200" dirty="0"/>
              <a:t>Contexte et spécification des données</a:t>
            </a:r>
            <a:endParaRPr sz="3200" dirty="0"/>
          </a:p>
        </p:txBody>
      </p:sp>
      <p:sp>
        <p:nvSpPr>
          <p:cNvPr id="131" name="Google Shape;131;p2"/>
          <p:cNvSpPr txBox="1">
            <a:spLocks noGrp="1"/>
          </p:cNvSpPr>
          <p:nvPr>
            <p:ph type="body" idx="1"/>
          </p:nvPr>
        </p:nvSpPr>
        <p:spPr>
          <a:xfrm>
            <a:off x="818712" y="2222287"/>
            <a:ext cx="10554574" cy="36365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22860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dirty="0"/>
              <a:t>Ce projet avec la FAO analyse l'alimentation et la sous-nutrition dans le monde (2013-2017). Nous examinons la </a:t>
            </a:r>
            <a:r>
              <a:rPr lang="fr-FR" b="1" dirty="0"/>
              <a:t>disponibilité alimentaire</a:t>
            </a:r>
            <a:r>
              <a:rPr lang="fr-FR" dirty="0"/>
              <a:t>, la </a:t>
            </a:r>
            <a:r>
              <a:rPr lang="fr-FR" b="1" dirty="0"/>
              <a:t>production</a:t>
            </a:r>
            <a:r>
              <a:rPr lang="fr-FR" dirty="0"/>
              <a:t>, les </a:t>
            </a:r>
            <a:r>
              <a:rPr lang="fr-FR" b="1" dirty="0"/>
              <a:t>importations/exportations</a:t>
            </a:r>
            <a:r>
              <a:rPr lang="fr-FR" dirty="0"/>
              <a:t>, les </a:t>
            </a:r>
            <a:r>
              <a:rPr lang="fr-FR" b="1" dirty="0"/>
              <a:t>pertes alimentaires </a:t>
            </a:r>
            <a:r>
              <a:rPr lang="fr-FR" dirty="0"/>
              <a:t>et la </a:t>
            </a:r>
            <a:r>
              <a:rPr lang="fr-FR" b="1" dirty="0"/>
              <a:t>proportion de la population en sous-nutrition </a:t>
            </a:r>
            <a:r>
              <a:rPr lang="fr-FR" dirty="0"/>
              <a:t>pour évaluer la sécurité alimentaire et identifier les pays en difficulté.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sz="3200"/>
              <a:t>Méthodologie de l’analyse</a:t>
            </a:r>
            <a:endParaRPr sz="3200"/>
          </a:p>
        </p:txBody>
      </p:sp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FA75B84B-4B36-9255-37ED-2B9E0B10C3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1200522"/>
              </p:ext>
            </p:extLst>
          </p:nvPr>
        </p:nvGraphicFramePr>
        <p:xfrm>
          <a:off x="2031999" y="179629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1) Proportion de personnes en état de sous-nutrition en 2017</a:t>
            </a:r>
            <a:endParaRPr sz="3200" dirty="0"/>
          </a:p>
        </p:txBody>
      </p:sp>
      <p:sp>
        <p:nvSpPr>
          <p:cNvPr id="146" name="Google Shape;146;p4"/>
          <p:cNvSpPr txBox="1">
            <a:spLocks noGrp="1"/>
          </p:cNvSpPr>
          <p:nvPr>
            <p:ph type="body" idx="1"/>
          </p:nvPr>
        </p:nvSpPr>
        <p:spPr>
          <a:xfrm>
            <a:off x="1066219" y="2914392"/>
            <a:ext cx="10059561" cy="2474558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dirty="0"/>
              <a:t>En 2017, environ </a:t>
            </a:r>
            <a:r>
              <a:rPr lang="fr-FR" b="1" dirty="0"/>
              <a:t>535,7 millions </a:t>
            </a:r>
            <a:r>
              <a:rPr lang="fr-FR" dirty="0"/>
              <a:t>de personnes dans le monde étaient en état de sous-nutrition, ce qui représente environ </a:t>
            </a:r>
            <a:r>
              <a:rPr lang="fr-FR" b="1" dirty="0"/>
              <a:t>7,1 %</a:t>
            </a:r>
            <a:r>
              <a:rPr lang="fr-FR" dirty="0"/>
              <a:t> de la population mondiale.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2) Nombre théorique de personnes qui pourraient être nourries en 2017</a:t>
            </a:r>
            <a:endParaRPr sz="3200" dirty="0"/>
          </a:p>
        </p:txBody>
      </p:sp>
      <p:pic>
        <p:nvPicPr>
          <p:cNvPr id="3" name="Graphique 2" descr="Boîte à repas avec un remplissage uni">
            <a:extLst>
              <a:ext uri="{FF2B5EF4-FFF2-40B4-BE49-F238E27FC236}">
                <a16:creationId xmlns:a16="http://schemas.microsoft.com/office/drawing/2014/main" id="{31FE60D3-599A-6DA0-8469-F63A7D9ED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61651" y="2440560"/>
            <a:ext cx="1364226" cy="1364226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F9988BA-52C6-1AA9-F29A-C70B4F85EEB7}"/>
              </a:ext>
            </a:extLst>
          </p:cNvPr>
          <p:cNvSpPr txBox="1"/>
          <p:nvPr/>
        </p:nvSpPr>
        <p:spPr>
          <a:xfrm>
            <a:off x="3672348" y="2938007"/>
            <a:ext cx="5884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Besoins moyens : </a:t>
            </a:r>
            <a:r>
              <a:rPr lang="fr-FR" sz="1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2 100</a:t>
            </a:r>
            <a:r>
              <a:rPr lang="fr-FR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kcal par personne par jour.</a:t>
            </a:r>
          </a:p>
        </p:txBody>
      </p:sp>
      <p:pic>
        <p:nvPicPr>
          <p:cNvPr id="7" name="Graphique 6" descr="Globe terrestre : Asie avec un remplissage uni">
            <a:extLst>
              <a:ext uri="{FF2B5EF4-FFF2-40B4-BE49-F238E27FC236}">
                <a16:creationId xmlns:a16="http://schemas.microsoft.com/office/drawing/2014/main" id="{DF50E80C-3C56-D80A-2C53-BEE4A6B764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61651" y="4350773"/>
            <a:ext cx="1364226" cy="136422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B407ECC2-9CC1-359B-2BDB-4799BD426250}"/>
              </a:ext>
            </a:extLst>
          </p:cNvPr>
          <p:cNvSpPr txBox="1"/>
          <p:nvPr/>
        </p:nvSpPr>
        <p:spPr>
          <a:xfrm>
            <a:off x="3672348" y="4709720"/>
            <a:ext cx="741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9,96 milliards </a:t>
            </a:r>
            <a:r>
              <a:rPr lang="fr-FR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de personnes pourraient théoriquement être nourries avec les calories disponibles en 2017.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3) Nombre théorique de personnes qui pourraient être nourries uniquement avec les végétaux en 2017</a:t>
            </a:r>
            <a:endParaRPr dirty="0"/>
          </a:p>
        </p:txBody>
      </p:sp>
      <p:sp>
        <p:nvSpPr>
          <p:cNvPr id="160" name="Google Shape;160;p6"/>
          <p:cNvSpPr txBox="1">
            <a:spLocks noGrp="1"/>
          </p:cNvSpPr>
          <p:nvPr>
            <p:ph type="body" idx="1"/>
          </p:nvPr>
        </p:nvSpPr>
        <p:spPr>
          <a:xfrm>
            <a:off x="3583858" y="2574206"/>
            <a:ext cx="7506930" cy="1709586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dirty="0"/>
              <a:t>Le nombre de personnes pouvant être nourries uniquement avec les végétaux en 2017 est estimé à </a:t>
            </a:r>
            <a:r>
              <a:rPr lang="fr-FR" b="1" dirty="0"/>
              <a:t>8,22 milliards</a:t>
            </a:r>
            <a:r>
              <a:rPr lang="fr-FR" dirty="0"/>
              <a:t>.</a:t>
            </a:r>
            <a:endParaRPr dirty="0"/>
          </a:p>
        </p:txBody>
      </p:sp>
      <p:pic>
        <p:nvPicPr>
          <p:cNvPr id="3" name="Graphique 2" descr="Maïs avec un remplissage uni">
            <a:extLst>
              <a:ext uri="{FF2B5EF4-FFF2-40B4-BE49-F238E27FC236}">
                <a16:creationId xmlns:a16="http://schemas.microsoft.com/office/drawing/2014/main" id="{AA499339-16D0-01BE-F1A8-5A8A99381F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8017" y="2708787"/>
            <a:ext cx="1440425" cy="1440425"/>
          </a:xfrm>
          <a:prstGeom prst="rect">
            <a:avLst/>
          </a:prstGeom>
        </p:spPr>
      </p:pic>
      <p:sp>
        <p:nvSpPr>
          <p:cNvPr id="4" name="Google Shape;160;p6">
            <a:extLst>
              <a:ext uri="{FF2B5EF4-FFF2-40B4-BE49-F238E27FC236}">
                <a16:creationId xmlns:a16="http://schemas.microsoft.com/office/drawing/2014/main" id="{CEA76A0C-B33A-6984-F0E0-57E01783D20A}"/>
              </a:ext>
            </a:extLst>
          </p:cNvPr>
          <p:cNvSpPr txBox="1">
            <a:spLocks/>
          </p:cNvSpPr>
          <p:nvPr/>
        </p:nvSpPr>
        <p:spPr>
          <a:xfrm>
            <a:off x="929145" y="4858980"/>
            <a:ext cx="10854815" cy="1709586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?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?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?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?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?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?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?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?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Noto Sans Symbols"/>
              <a:buChar char="?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spcBef>
                <a:spcPts val="0"/>
              </a:spcBef>
              <a:buFont typeface="Noto Sans Symbols"/>
              <a:buNone/>
            </a:pPr>
            <a:r>
              <a:rPr lang="fr-FR" i="1" dirty="0"/>
              <a:t>Les différents types de végétaux : Céréales, légumineuses, fruits &amp; légumes, tubercules, plantes oléagineuses, etc.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/>
              <a:t>4) Répartition de la disponibilité intérieure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097FC75-1543-C96D-FA04-AEC291A5A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9204" y="2066697"/>
            <a:ext cx="6673589" cy="45918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5) Part de l’utilisation des principales céréales entre l’alimentation humaine et animale</a:t>
            </a:r>
            <a:endParaRPr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8B3A811-C0A4-6D32-8BFE-C1809BDBC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493" y="2216507"/>
            <a:ext cx="7007014" cy="441553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6) Liste des 10 pays où la proportion de personnes en état de sous-nutrition est la plus forte en </a:t>
            </a:r>
            <a:r>
              <a:rPr lang="fr-FR" sz="3200" dirty="0">
                <a:solidFill>
                  <a:schemeClr val="lt1"/>
                </a:solidFill>
              </a:rPr>
              <a:t>2017</a:t>
            </a:r>
            <a:endParaRPr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4E6D147-A87D-9757-CBAC-6347BDEF3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793" y="2252116"/>
            <a:ext cx="9810750" cy="43624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ntre guillemets">
  <a:themeElements>
    <a:clrScheme name="Quotable">
      <a:dk1>
        <a:srgbClr val="000000"/>
      </a:dk1>
      <a:lt1>
        <a:srgbClr val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4386</TotalTime>
  <Words>441</Words>
  <Application>Microsoft Office PowerPoint</Application>
  <PresentationFormat>Grand écran</PresentationFormat>
  <Paragraphs>47</Paragraphs>
  <Slides>16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Century Gothic</vt:lpstr>
      <vt:lpstr>Calibri</vt:lpstr>
      <vt:lpstr>Arial</vt:lpstr>
      <vt:lpstr>Noto Sans Symbols</vt:lpstr>
      <vt:lpstr>Entre guillemets</vt:lpstr>
      <vt:lpstr>Étude sur l’alimentation dans le monde</vt:lpstr>
      <vt:lpstr>Contexte et spécification des données</vt:lpstr>
      <vt:lpstr>Méthodologie de l’analyse</vt:lpstr>
      <vt:lpstr>1) Proportion de personnes en état de sous-nutrition en 2017</vt:lpstr>
      <vt:lpstr>2) Nombre théorique de personnes qui pourraient être nourries en 2017</vt:lpstr>
      <vt:lpstr>3) Nombre théorique de personnes qui pourraient être nourries uniquement avec les végétaux en 2017</vt:lpstr>
      <vt:lpstr>4) Répartition de la disponibilité intérieure</vt:lpstr>
      <vt:lpstr>5) Part de l’utilisation des principales céréales entre l’alimentation humaine et animale</vt:lpstr>
      <vt:lpstr>6) Liste des 10 pays où la proportion de personnes en état de sous-nutrition est la plus forte en 2017</vt:lpstr>
      <vt:lpstr>7) Liste des 10 pays qui ont le plus bénéficié de l’aide alimentaire entre 2013 et 2016</vt:lpstr>
      <vt:lpstr>8) Évolution de l’aide alimentaire pour les 5 pays qui en ont le plus bénéficié entre 2013 et 2016</vt:lpstr>
      <vt:lpstr>9) Liste des 10 pays qui ont la plus forte disponibilité alimentaire par habitant</vt:lpstr>
      <vt:lpstr>9) Liste des 10 pays qui ont la plus faible disponibilité alimentaire par habitant</vt:lpstr>
      <vt:lpstr>10) Étude sur le manioc en Thaïlande</vt:lpstr>
      <vt:lpstr>11) Analyses complémentaires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JeY jEy</dc:creator>
  <cp:lastModifiedBy>C Yung</cp:lastModifiedBy>
  <cp:revision>3</cp:revision>
  <dcterms:created xsi:type="dcterms:W3CDTF">2023-03-17T20:58:30Z</dcterms:created>
  <dcterms:modified xsi:type="dcterms:W3CDTF">2025-01-13T06:39:42Z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